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Sora Semi Bold"/>
      <p:regular r:id="rId16"/>
    </p:embeddedFont>
    <p:embeddedFont>
      <p:font typeface="Sora Semi Bold"/>
      <p:regular r:id="rId17"/>
    </p:embeddedFont>
    <p:embeddedFont>
      <p:font typeface="Sora Light"/>
      <p:regular r:id="rId18"/>
    </p:embeddedFont>
    <p:embeddedFont>
      <p:font typeface="Sora Ligh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4-1.png>
</file>

<file path=ppt/media/image-4-2.png>
</file>

<file path=ppt/media/image-4-3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704" y="533281"/>
            <a:ext cx="7833360" cy="636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pH/Концентрация Калькулятор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677704" y="1557457"/>
            <a:ext cx="13274993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7704" y="2302669"/>
            <a:ext cx="7564636" cy="517576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58601" y="2259092"/>
            <a:ext cx="4201597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Программа для мгновенного расчёта pH растворов и всех видов концентраций с простым интерфейсом.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968943"/>
            <a:ext cx="573738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Цель и актуальность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400657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62326" y="4080986"/>
            <a:ext cx="347924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Автоматизация расчётов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462326" y="4567118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Для студентов, преподавателей, лабораторий.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5219819" y="400657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923836" y="408098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Экономия времени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923836" y="4567118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80% учащихся тратят &gt;30 минут на ручные расчёты.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9681329" y="400657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385346" y="408098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Снижение ошибок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385346" y="4567118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45% ошибок в лабораториях из-за вычислений.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67583"/>
            <a:ext cx="574619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Решаемая проблема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217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Проблемы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39459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Разрозненные калькуляторы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81703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Сложное, дорогое ПО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23946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Устаревшие методички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7139" y="38217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Наше решение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87139" y="439459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Все расчёты в одном месте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481703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Простой русский интерфейс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7139" y="523946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Оффлайн-работа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64603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Как это работает?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683669"/>
            <a:ext cx="1083231" cy="129992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66461" y="29002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Выбор типа расчёта</a:t>
            </a:r>
            <a:endParaRPr lang="en-US" sz="22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3983593"/>
            <a:ext cx="1083231" cy="129992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66461" y="420016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Ввод параметров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166461" y="4686300"/>
            <a:ext cx="117056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(напр., [H⁺] или масса)</a:t>
            </a:r>
            <a:endParaRPr lang="en-US" sz="17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5283518"/>
            <a:ext cx="1083231" cy="129992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66461" y="5500092"/>
            <a:ext cx="313253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Получение результата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166461" y="5986224"/>
            <a:ext cx="117056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С единицами измерения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44817"/>
            <a:ext cx="702980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Аналоги и преимущества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82447"/>
            <a:ext cx="13113782" cy="2502218"/>
          </a:xfrm>
          <a:prstGeom prst="roundRect">
            <a:avLst>
              <a:gd name="adj" fmla="val 363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5929" y="3390067"/>
            <a:ext cx="1309723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83813" y="3527584"/>
            <a:ext cx="39283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Аналог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352931" y="3527584"/>
            <a:ext cx="39245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Недостатки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718238" y="3527584"/>
            <a:ext cx="39283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Наши преимущества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65929" y="4011811"/>
            <a:ext cx="1309723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983813" y="4149328"/>
            <a:ext cx="39283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Ручные расчёты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352931" y="4149328"/>
            <a:ext cx="39245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Медленно, ошибки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718238" y="4149328"/>
            <a:ext cx="39283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Мгновенно, точно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65929" y="4633555"/>
            <a:ext cx="1309723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983813" y="4771073"/>
            <a:ext cx="39283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Онлайн-калькуляторы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5352931" y="4771073"/>
            <a:ext cx="39245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Нужно искать каждый раз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9718238" y="4771073"/>
            <a:ext cx="39283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Все функции в одном месте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65929" y="5255300"/>
            <a:ext cx="1309723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83813" y="5392817"/>
            <a:ext cx="39283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Профессиональное ПО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5352931" y="5392817"/>
            <a:ext cx="39245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Цена от $500, сложный интерфейс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9718238" y="5392817"/>
            <a:ext cx="39283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Бесплатно, просто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2171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Бизнес-модель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59348"/>
            <a:ext cx="6448663" cy="2548533"/>
          </a:xfrm>
          <a:prstGeom prst="roundRect">
            <a:avLst>
              <a:gd name="adj" fmla="val 357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82504" y="35835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Монетизация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82504" y="4069675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Бесплатная базовая версия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982504" y="4492109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Платные дополнения: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2504" y="4914543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Пакеты реактивов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982504" y="5336977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Печать отчётов с логотипом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423547" y="3359348"/>
            <a:ext cx="6448663" cy="2548533"/>
          </a:xfrm>
          <a:prstGeom prst="roundRect">
            <a:avLst>
              <a:gd name="adj" fmla="val 357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47742" y="35835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Целевая аудитория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47742" y="4069675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Студенты химфаков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647742" y="4492109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Школьные учителя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647742" y="4914543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Небольшие лаборатории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33326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Дорожная карта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488430" y="2370892"/>
            <a:ext cx="30480" cy="3588306"/>
          </a:xfrm>
          <a:prstGeom prst="roundRect">
            <a:avLst>
              <a:gd name="adj" fmla="val 298550"/>
            </a:avLst>
          </a:prstGeom>
          <a:solidFill>
            <a:srgbClr val="DFB8BC"/>
          </a:solidFill>
          <a:ln/>
        </p:spPr>
      </p:sp>
      <p:sp>
        <p:nvSpPr>
          <p:cNvPr id="5" name="Shape 2"/>
          <p:cNvSpPr/>
          <p:nvPr/>
        </p:nvSpPr>
        <p:spPr>
          <a:xfrm>
            <a:off x="6701671" y="2599373"/>
            <a:ext cx="649962" cy="30480"/>
          </a:xfrm>
          <a:prstGeom prst="roundRect">
            <a:avLst>
              <a:gd name="adj" fmla="val 298550"/>
            </a:avLst>
          </a:prstGeom>
          <a:solidFill>
            <a:srgbClr val="DFB8BC"/>
          </a:solidFill>
          <a:ln/>
        </p:spPr>
      </p:sp>
      <p:sp>
        <p:nvSpPr>
          <p:cNvPr id="6" name="Shape 3"/>
          <p:cNvSpPr/>
          <p:nvPr/>
        </p:nvSpPr>
        <p:spPr>
          <a:xfrm>
            <a:off x="6244709" y="237089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17397" y="2400836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571661" y="244530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2024: Запуск MVP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71661" y="2931438"/>
            <a:ext cx="63004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Основные расчёты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01671" y="3939897"/>
            <a:ext cx="649962" cy="30480"/>
          </a:xfrm>
          <a:prstGeom prst="roundRect">
            <a:avLst>
              <a:gd name="adj" fmla="val 298550"/>
            </a:avLst>
          </a:prstGeom>
          <a:solidFill>
            <a:srgbClr val="DFB8BC"/>
          </a:solidFill>
          <a:ln/>
        </p:spPr>
      </p:sp>
      <p:sp>
        <p:nvSpPr>
          <p:cNvPr id="11" name="Shape 8"/>
          <p:cNvSpPr/>
          <p:nvPr/>
        </p:nvSpPr>
        <p:spPr>
          <a:xfrm>
            <a:off x="6244709" y="3711416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17397" y="3741360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571661" y="3785830"/>
            <a:ext cx="370117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2025: Буферные растворы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571661" y="4271963"/>
            <a:ext cx="63004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Добавление функционала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01671" y="5280422"/>
            <a:ext cx="649962" cy="30480"/>
          </a:xfrm>
          <a:prstGeom prst="roundRect">
            <a:avLst>
              <a:gd name="adj" fmla="val 298550"/>
            </a:avLst>
          </a:prstGeom>
          <a:solidFill>
            <a:srgbClr val="DFB8BC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4709" y="5051941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17397" y="5081885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571661" y="5126355"/>
            <a:ext cx="434578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2026: Мобильное приложение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571661" y="5612487"/>
            <a:ext cx="63004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Расширение платформы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6244709" y="620291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Экономический эффект: &gt;100 часов/год для вузов, ~300К руб/год доход для разработчиков.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3115270"/>
            <a:ext cx="626209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Технологии и команда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4190762"/>
            <a:ext cx="541615" cy="5416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16499" y="4281488"/>
            <a:ext cx="23171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516499" y="4767620"/>
            <a:ext cx="231719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Основа разработки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442" y="4190762"/>
            <a:ext cx="541615" cy="5416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862632" y="4281488"/>
            <a:ext cx="23171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Telegram API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862632" y="4767620"/>
            <a:ext cx="231719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Бот-интерфейс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574" y="4190762"/>
            <a:ext cx="541615" cy="54161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208764" y="4281488"/>
            <a:ext cx="23171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PyQt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208764" y="4767620"/>
            <a:ext cx="231719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Десктоп-версия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6707" y="4190762"/>
            <a:ext cx="541615" cy="54161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554897" y="4281488"/>
            <a:ext cx="23171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Команда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1554897" y="4767620"/>
            <a:ext cx="231719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1 разработчик 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4149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Почему это важно?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479125"/>
            <a:ext cx="162401" cy="356235"/>
          </a:xfrm>
          <a:prstGeom prst="roundRect">
            <a:avLst>
              <a:gd name="adj" fmla="val 56033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32032" y="34791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Упрощает химию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6569631" y="4051935"/>
            <a:ext cx="162401" cy="356235"/>
          </a:xfrm>
          <a:prstGeom prst="roundRect">
            <a:avLst>
              <a:gd name="adj" fmla="val 56033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056953" y="40519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Снижает ошибки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6894671" y="4624745"/>
            <a:ext cx="162401" cy="356235"/>
          </a:xfrm>
          <a:prstGeom prst="roundRect">
            <a:avLst>
              <a:gd name="adj" fmla="val 56033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381994" y="462474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Экономит время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244709" y="544127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Нужна поддержка! Ищем пилотные школы и партнёров среди вузов.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2025-05-28T13:22:31Z</dcterms:created>
  <dcterms:modified xsi:type="dcterms:W3CDTF">2025-05-28T13:22:31Z</dcterms:modified>
</cp:coreProperties>
</file>